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89" r:id="rId2"/>
    <p:sldId id="290" r:id="rId3"/>
    <p:sldId id="287" r:id="rId4"/>
    <p:sldId id="278" r:id="rId5"/>
    <p:sldId id="29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C"/>
    <a:srgbClr val="000000"/>
    <a:srgbClr val="419BD3"/>
    <a:srgbClr val="009ACE"/>
    <a:srgbClr val="E4F2F8"/>
    <a:srgbClr val="D1E7EF"/>
    <a:srgbClr val="BFE0EE"/>
    <a:srgbClr val="C00D1E"/>
    <a:srgbClr val="838383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/>
    <p:restoredTop sz="84544" autoAdjust="0"/>
  </p:normalViewPr>
  <p:slideViewPr>
    <p:cSldViewPr snapToGrid="0" snapToObjects="1">
      <p:cViewPr varScale="1">
        <p:scale>
          <a:sx n="102" d="100"/>
          <a:sy n="102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564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27AE7-EBBA-3B46-A62D-A1FCCBD82C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6565-0B3A-F54D-A0F8-00B9C7B20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1DBD-9FD6-6A45-9ABB-BCA8406B2010}" type="datetimeFigureOut">
              <a:rPr lang="en-US" smtClean="0"/>
              <a:t>7/22/23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96465-4202-D948-9244-A3AA3C3692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214B0-EA45-EE40-AB13-4AA29EA13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7C5F-33A9-AC45-8974-CE26FF22D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AA41-EF54-314A-80EC-C2E05FA693EE}" type="datetimeFigureOut">
              <a:rPr lang="en-US" smtClean="0"/>
              <a:t>7/22/23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4C94-B050-584A-A843-DB996954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1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34C94-B050-584A-A843-DB9969545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1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4EA7E-1DB2-EC43-8BF6-7C9408FCE687}"/>
              </a:ext>
            </a:extLst>
          </p:cNvPr>
          <p:cNvSpPr txBox="1"/>
          <p:nvPr userDrawn="1"/>
        </p:nvSpPr>
        <p:spPr>
          <a:xfrm>
            <a:off x="11245174" y="6310009"/>
            <a:ext cx="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000DE4-E59E-D941-A73A-4F15C03D18BA}" type="slidenum">
              <a:rPr lang="en-US" sz="1400" b="0" i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400" b="0" i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75DF16-5712-5B4F-83C4-2C7B0C15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9225A-8E8C-C14A-8BB7-A675BDF75A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841770"/>
            <a:ext cx="11360359" cy="434502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>
                <a:solidFill>
                  <a:srgbClr val="838383"/>
                </a:solidFill>
              </a:defRPr>
            </a:lvl2pPr>
            <a:lvl3pPr>
              <a:defRPr sz="1600">
                <a:solidFill>
                  <a:srgbClr val="838383"/>
                </a:solidFill>
              </a:defRPr>
            </a:lvl3pPr>
            <a:lvl4pPr>
              <a:defRPr sz="1400">
                <a:solidFill>
                  <a:srgbClr val="838383"/>
                </a:solidFill>
              </a:defRPr>
            </a:lvl4pPr>
            <a:lvl5pPr>
              <a:defRPr sz="1400">
                <a:solidFill>
                  <a:srgbClr val="83838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242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A5899-5BCF-B446-A5F3-24E28B55D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50FBA-E366-5946-9789-3C67C925F7EE}"/>
              </a:ext>
            </a:extLst>
          </p:cNvPr>
          <p:cNvSpPr/>
          <p:nvPr userDrawn="1"/>
        </p:nvSpPr>
        <p:spPr>
          <a:xfrm>
            <a:off x="0" y="0"/>
            <a:ext cx="12192000" cy="3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-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15439"/>
            <a:ext cx="6619875" cy="590931"/>
          </a:xfrm>
        </p:spPr>
        <p:txBody>
          <a:bodyPr wrap="square" lIns="0" anchor="t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21841"/>
            <a:ext cx="6619875" cy="397032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080-78C5-4619-8034-58D59B56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025" y="6356350"/>
            <a:ext cx="3155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[FOOTER TEXT GOES HERE]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2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2E7FE-C0CB-8A49-BB89-B8B0F4AE6B09}"/>
              </a:ext>
            </a:extLst>
          </p:cNvPr>
          <p:cNvSpPr/>
          <p:nvPr userDrawn="1"/>
        </p:nvSpPr>
        <p:spPr>
          <a:xfrm>
            <a:off x="0" y="0"/>
            <a:ext cx="2055377" cy="6846725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2C31-4F3B-413A-A98A-486D408D7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" t="7433" r="37" b="2066"/>
          <a:stretch/>
        </p:blipFill>
        <p:spPr>
          <a:xfrm>
            <a:off x="1905005" y="8092"/>
            <a:ext cx="10286995" cy="684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314093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29988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5842EC-47B6-134C-A69F-A19DDE80BCBF}"/>
              </a:ext>
            </a:extLst>
          </p:cNvPr>
          <p:cNvSpPr/>
          <p:nvPr userDrawn="1"/>
        </p:nvSpPr>
        <p:spPr>
          <a:xfrm>
            <a:off x="1865888" y="3183"/>
            <a:ext cx="10326112" cy="255761"/>
          </a:xfrm>
          <a:prstGeom prst="rect">
            <a:avLst/>
          </a:prstGeom>
          <a:solidFill>
            <a:srgbClr val="00B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Divider-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F31C49-C0D7-204F-8E26-925085D346BF}"/>
              </a:ext>
            </a:extLst>
          </p:cNvPr>
          <p:cNvSpPr/>
          <p:nvPr userDrawn="1"/>
        </p:nvSpPr>
        <p:spPr>
          <a:xfrm>
            <a:off x="0" y="0"/>
            <a:ext cx="2905041" cy="6857998"/>
          </a:xfrm>
          <a:prstGeom prst="rect">
            <a:avLst/>
          </a:prstGeom>
          <a:solidFill>
            <a:srgbClr val="A13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3" t="7127" r="13759"/>
          <a:stretch/>
        </p:blipFill>
        <p:spPr>
          <a:xfrm>
            <a:off x="2827360" y="0"/>
            <a:ext cx="9364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D32416-9F13-42E6-91D3-B1EC2A61D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4" y="0"/>
            <a:ext cx="1219061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4779F-805D-4DF3-8CF8-21A5F2CBB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lIns="0"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FEB45-A232-4BC4-B6A4-72045F0E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621411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517C-35F3-43E5-8C11-BABA4170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D1C561-8755-4204-8855-F23ADD78F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2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F179-20F8-A64C-9AF4-48C4EC3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3603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B2A6-A7B6-E342-912C-107D9BB8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727" y="1825625"/>
            <a:ext cx="11360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687-0F05-F848-8D8D-351C6D44A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3155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D16F5AF-E384-F145-8613-F28E65705F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1438D-2267-B84B-B0A9-82777966F6E8}"/>
              </a:ext>
            </a:extLst>
          </p:cNvPr>
          <p:cNvSpPr/>
          <p:nvPr/>
        </p:nvSpPr>
        <p:spPr>
          <a:xfrm>
            <a:off x="0" y="0"/>
            <a:ext cx="12192000" cy="181669"/>
          </a:xfrm>
          <a:prstGeom prst="rect">
            <a:avLst/>
          </a:prstGeom>
          <a:solidFill>
            <a:srgbClr val="005A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6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15A7C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rgbClr val="34374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2929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4957794-55F9-3769-EB78-361ABBD6A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2252"/>
            <a:ext cx="6214110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JNCIS-ENT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FBFBEAA-A8B9-6495-92A4-2025DFF8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948147"/>
            <a:ext cx="7073900" cy="1655762"/>
          </a:xfrm>
        </p:spPr>
        <p:txBody>
          <a:bodyPr>
            <a:normAutofit/>
          </a:bodyPr>
          <a:lstStyle/>
          <a:p>
            <a:r>
              <a:rPr lang="en-US" b="0" dirty="0"/>
              <a:t>Intermediate System to Intermediate System (IS-IS)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2F6CC-FA65-1BBE-9469-1B7F276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3155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D1C561-8755-4204-8855-F23ADD78FEE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1B5B9-01D7-BB48-8947-D12C18194C11}"/>
              </a:ext>
            </a:extLst>
          </p:cNvPr>
          <p:cNvSpPr/>
          <p:nvPr/>
        </p:nvSpPr>
        <p:spPr>
          <a:xfrm>
            <a:off x="0" y="3448685"/>
            <a:ext cx="12192000" cy="110247"/>
          </a:xfrm>
          <a:prstGeom prst="rect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C3C17-94E3-EA47-8FF7-22232238AF61}"/>
              </a:ext>
            </a:extLst>
          </p:cNvPr>
          <p:cNvSpPr txBox="1"/>
          <p:nvPr/>
        </p:nvSpPr>
        <p:spPr>
          <a:xfrm>
            <a:off x="2812913" y="3715846"/>
            <a:ext cx="928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Configuring, monitoring and troubleshooting multi-area IS-IS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32C12-4B0D-2F4B-8A35-F4F47BAB4D03}"/>
              </a:ext>
            </a:extLst>
          </p:cNvPr>
          <p:cNvSpPr/>
          <p:nvPr/>
        </p:nvSpPr>
        <p:spPr>
          <a:xfrm>
            <a:off x="0" y="-17090"/>
            <a:ext cx="12192000" cy="61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8D507-3451-954E-A9EC-0EB6DFFE9EB7}"/>
              </a:ext>
            </a:extLst>
          </p:cNvPr>
          <p:cNvSpPr/>
          <p:nvPr/>
        </p:nvSpPr>
        <p:spPr>
          <a:xfrm>
            <a:off x="401262" y="2482270"/>
            <a:ext cx="1985297" cy="1985297"/>
          </a:xfrm>
          <a:prstGeom prst="ellipse">
            <a:avLst/>
          </a:prstGeom>
          <a:solidFill>
            <a:srgbClr val="00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179AA-C775-B743-89F9-9CEED84C7A53}"/>
              </a:ext>
            </a:extLst>
          </p:cNvPr>
          <p:cNvSpPr/>
          <p:nvPr/>
        </p:nvSpPr>
        <p:spPr>
          <a:xfrm>
            <a:off x="403036" y="2813199"/>
            <a:ext cx="19835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cap="all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 Semibold" panose="020B0606030504020204" pitchFamily="34" charset="0"/>
              </a:rPr>
              <a:t>7</a:t>
            </a:r>
            <a:endParaRPr lang="en-US" sz="6000" b="1" cap="all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 Semibold" panose="020B0606030504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1F96139-5015-294A-8C10-A591543D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559" y="2695074"/>
            <a:ext cx="9805441" cy="8638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9ACE"/>
                </a:solidFill>
              </a:rPr>
              <a:t>IS-IS Lab</a:t>
            </a:r>
          </a:p>
        </p:txBody>
      </p:sp>
    </p:spTree>
    <p:extLst>
      <p:ext uri="{BB962C8B-B14F-4D97-AF65-F5344CB8AC3E}">
        <p14:creationId xmlns:p14="http://schemas.microsoft.com/office/powerpoint/2010/main" val="277598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8B6AE-E4C4-E54C-F65A-7D4A16EEF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0" y="477514"/>
            <a:ext cx="7626350" cy="602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3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and Monitoring ISIS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5"/>
            <a:ext cx="11305011" cy="48427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Review starting configurations on vSRX1, vSRX2, vSRX3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 routing table for default routes on vSRX3</a:t>
            </a:r>
          </a:p>
          <a:p>
            <a:pPr marL="0" indent="0">
              <a:buNone/>
            </a:pPr>
            <a:r>
              <a:rPr lang="en-US" dirty="0"/>
              <a:t>On vSRX1:</a:t>
            </a:r>
          </a:p>
          <a:p>
            <a:pPr marL="0" indent="0">
              <a:buNone/>
            </a:pPr>
            <a:r>
              <a:rPr lang="en-US" dirty="0"/>
              <a:t>2. Set NET address and enable ISO protocol family on lo0.0</a:t>
            </a:r>
          </a:p>
          <a:p>
            <a:pPr marL="0" indent="0">
              <a:buNone/>
            </a:pPr>
            <a:r>
              <a:rPr lang="en-US" dirty="0"/>
              <a:t>3. Enable ISO protocol family on interfaces ge-0/0/1.0, ge-0/0/2.0 and ge-0/0/4.0</a:t>
            </a:r>
          </a:p>
          <a:p>
            <a:pPr marL="0" indent="0">
              <a:buNone/>
            </a:pPr>
            <a:r>
              <a:rPr lang="en-US" dirty="0"/>
              <a:t>4. Configure interfaces lo0.0, ge-0/0/1.0, ge-0/0/2.0 and ge-0/0/4.0 to participate in IS-IS</a:t>
            </a:r>
          </a:p>
          <a:p>
            <a:pPr marL="0" indent="0">
              <a:buNone/>
            </a:pPr>
            <a:r>
              <a:rPr lang="en-US" dirty="0"/>
              <a:t>	a. Ensure ge-0/0/4.0 can only form a level 1 adjacency</a:t>
            </a:r>
          </a:p>
          <a:p>
            <a:pPr marL="0" indent="0">
              <a:buNone/>
            </a:pPr>
            <a:r>
              <a:rPr lang="en-US" dirty="0"/>
              <a:t>	b. Configure lo0.0 as a passive interface</a:t>
            </a:r>
          </a:p>
          <a:p>
            <a:pPr marL="0" indent="0">
              <a:buNone/>
            </a:pPr>
            <a:r>
              <a:rPr lang="en-US" dirty="0"/>
              <a:t>5. Review IS-IS adjacencies, interface, level 1 and level 2 database</a:t>
            </a:r>
          </a:p>
          <a:p>
            <a:pPr marL="0" indent="0">
              <a:buNone/>
            </a:pPr>
            <a:r>
              <a:rPr lang="en-US" dirty="0"/>
              <a:t>6. Review routing table for default routes on vSRX3</a:t>
            </a:r>
          </a:p>
        </p:txBody>
      </p:sp>
    </p:spTree>
    <p:extLst>
      <p:ext uri="{BB962C8B-B14F-4D97-AF65-F5344CB8AC3E}">
        <p14:creationId xmlns:p14="http://schemas.microsoft.com/office/powerpoint/2010/main" val="46239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5C7C6D-C160-CD43-BCE3-0917202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7" y="365125"/>
            <a:ext cx="11641130" cy="1325563"/>
          </a:xfrm>
        </p:spPr>
        <p:txBody>
          <a:bodyPr>
            <a:normAutofit/>
          </a:bodyPr>
          <a:lstStyle/>
          <a:p>
            <a:r>
              <a:rPr lang="en-US" dirty="0"/>
              <a:t>Troubleshooting IS-IS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DBC69C-7AB3-6945-B3F9-6191F0CE90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726" y="1458636"/>
            <a:ext cx="11305011" cy="41669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 vSRX1 set </a:t>
            </a:r>
            <a:r>
              <a:rPr lang="en-US" dirty="0" err="1"/>
              <a:t>traceoptions</a:t>
            </a:r>
            <a:r>
              <a:rPr lang="en-US" dirty="0"/>
              <a:t> on IS-IS for errors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 vSRX3, change the lo0.11 NET address to be in area 49.0053 instead of 49.0051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 vSRX1 review the effects of the incorrect area configuration in the trace log </a:t>
            </a:r>
          </a:p>
        </p:txBody>
      </p:sp>
    </p:spTree>
    <p:extLst>
      <p:ext uri="{BB962C8B-B14F-4D97-AF65-F5344CB8AC3E}">
        <p14:creationId xmlns:p14="http://schemas.microsoft.com/office/powerpoint/2010/main" val="3991041882"/>
      </p:ext>
    </p:extLst>
  </p:cSld>
  <p:clrMapOvr>
    <a:masterClrMapping/>
  </p:clrMapOvr>
</p:sld>
</file>

<file path=ppt/theme/theme1.xml><?xml version="1.0" encoding="utf-8"?>
<a:theme xmlns:a="http://schemas.openxmlformats.org/drawingml/2006/main" name="InfoSec Institute">
  <a:themeElements>
    <a:clrScheme name="InfoSec Institute 1">
      <a:dk1>
        <a:srgbClr val="333641"/>
      </a:dk1>
      <a:lt1>
        <a:srgbClr val="FFFFFF"/>
      </a:lt1>
      <a:dk2>
        <a:srgbClr val="858891"/>
      </a:dk2>
      <a:lt2>
        <a:srgbClr val="F0F2F1"/>
      </a:lt2>
      <a:accent1>
        <a:srgbClr val="00A4B8"/>
      </a:accent1>
      <a:accent2>
        <a:srgbClr val="58B846"/>
      </a:accent2>
      <a:accent3>
        <a:srgbClr val="FFD500"/>
      </a:accent3>
      <a:accent4>
        <a:srgbClr val="F58025"/>
      </a:accent4>
      <a:accent5>
        <a:srgbClr val="00A780"/>
      </a:accent5>
      <a:accent6>
        <a:srgbClr val="A2228E"/>
      </a:accent6>
      <a:hlink>
        <a:srgbClr val="005A7C"/>
      </a:hlink>
      <a:folHlink>
        <a:srgbClr val="00A4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ec Institute" id="{D0BA2A61-823F-DB45-9D22-8E45F7A1409F}" vid="{1161D25B-A639-B744-B661-5060476B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B5E561B8-FD5E-49CF-93FA-A7F0D26407E9}"/>
</file>

<file path=customXml/itemProps2.xml><?xml version="1.0" encoding="utf-8"?>
<ds:datastoreItem xmlns:ds="http://schemas.openxmlformats.org/officeDocument/2006/customXml" ds:itemID="{89561597-F059-42B3-B317-FAE811F28C07}"/>
</file>

<file path=customXml/itemProps3.xml><?xml version="1.0" encoding="utf-8"?>
<ds:datastoreItem xmlns:ds="http://schemas.openxmlformats.org/officeDocument/2006/customXml" ds:itemID="{4A96CC56-0EE8-4B5A-8E67-5E30BD30E6E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15263</TotalTime>
  <Words>174</Words>
  <Application>Microsoft Macintosh PowerPoint</Application>
  <PresentationFormat>Widescreen</PresentationFormat>
  <Paragraphs>26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Open Sans</vt:lpstr>
      <vt:lpstr>Open Sans Semibold</vt:lpstr>
      <vt:lpstr>Roboto Slab</vt:lpstr>
      <vt:lpstr>InfoSec Institute</vt:lpstr>
      <vt:lpstr>JNCIS-ENT</vt:lpstr>
      <vt:lpstr>IS-IS Lab</vt:lpstr>
      <vt:lpstr>Diagram</vt:lpstr>
      <vt:lpstr>Configuring and Monitoring ISIS</vt:lpstr>
      <vt:lpstr>Troubleshooting IS-IS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Waller</dc:creator>
  <cp:lastModifiedBy>Ben Jacobson</cp:lastModifiedBy>
  <cp:revision>124</cp:revision>
  <dcterms:created xsi:type="dcterms:W3CDTF">2019-02-27T16:42:59Z</dcterms:created>
  <dcterms:modified xsi:type="dcterms:W3CDTF">2023-07-22T22:10:30Z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